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9" r:id="rId2"/>
    <p:sldId id="735" r:id="rId3"/>
    <p:sldId id="786" r:id="rId4"/>
    <p:sldId id="787" r:id="rId5"/>
    <p:sldId id="789" r:id="rId6"/>
    <p:sldId id="790" r:id="rId7"/>
    <p:sldId id="792" r:id="rId8"/>
    <p:sldId id="791" r:id="rId9"/>
    <p:sldId id="793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10" r:id="rId20"/>
    <p:sldId id="804" r:id="rId21"/>
    <p:sldId id="805" r:id="rId22"/>
    <p:sldId id="806" r:id="rId23"/>
    <p:sldId id="807" r:id="rId24"/>
    <p:sldId id="808" r:id="rId25"/>
    <p:sldId id="809" r:id="rId26"/>
    <p:sldId id="811" r:id="rId27"/>
    <p:sldId id="812" r:id="rId28"/>
    <p:sldId id="813" r:id="rId29"/>
    <p:sldId id="814" r:id="rId30"/>
    <p:sldId id="816" r:id="rId31"/>
    <p:sldId id="815" r:id="rId32"/>
    <p:sldId id="817" r:id="rId33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735"/>
            <p14:sldId id="786"/>
            <p14:sldId id="787"/>
            <p14:sldId id="789"/>
            <p14:sldId id="790"/>
            <p14:sldId id="792"/>
            <p14:sldId id="791"/>
            <p14:sldId id="793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10"/>
            <p14:sldId id="804"/>
            <p14:sldId id="805"/>
            <p14:sldId id="806"/>
            <p14:sldId id="807"/>
            <p14:sldId id="808"/>
            <p14:sldId id="809"/>
            <p14:sldId id="811"/>
            <p14:sldId id="812"/>
            <p14:sldId id="813"/>
            <p14:sldId id="814"/>
            <p14:sldId id="816"/>
            <p14:sldId id="815"/>
            <p14:sldId id="8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84" autoAdjust="0"/>
    <p:restoredTop sz="94984" autoAdjust="0"/>
  </p:normalViewPr>
  <p:slideViewPr>
    <p:cSldViewPr snapToGrid="0">
      <p:cViewPr varScale="1">
        <p:scale>
          <a:sx n="118" d="100"/>
          <a:sy n="118" d="100"/>
        </p:scale>
        <p:origin x="216" y="3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01.05.25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lvovch/PHYS6350-ComputationalPhysics/tree/spring2025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480.png"/><Relationship Id="rId9" Type="http://schemas.openxmlformats.org/officeDocument/2006/relationships/image" Target="../media/image51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svg"/><Relationship Id="rId7" Type="http://schemas.openxmlformats.org/officeDocument/2006/relationships/image" Target="../media/image6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7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75.sv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18.sv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gif"/><Relationship Id="rId4" Type="http://schemas.openxmlformats.org/officeDocument/2006/relationships/image" Target="../media/image78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6: Non-linear equations and root-finding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February 4,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33217-7891-3C32-C8CF-EBB7A8B673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11"/>
          <a:stretch/>
        </p:blipFill>
        <p:spPr>
          <a:xfrm>
            <a:off x="4789244" y="2926191"/>
            <a:ext cx="2604393" cy="1903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2D6C3F-8B60-7453-9864-34BC73A868E5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6"/>
              </a:rPr>
              <a:t>https://github.com/vlvovch/PHYS6350-ComputationalPhysics/tree/spring2025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A6520-8768-8375-906D-8E3EBC61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37" y="1282632"/>
            <a:ext cx="6738172" cy="4749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EB3A7-C061-A65C-DC61-C022E16CC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37" y="6165591"/>
            <a:ext cx="7349542" cy="3837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6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5" name="Picture 4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0F122015-78D7-A9A6-3AB3-BDF8A7A0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159975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 (to 10 decimal digits)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290577"/>
            <a:ext cx="1945415" cy="225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51842-980D-F550-12AB-00D44717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582" y="2091338"/>
            <a:ext cx="3818846" cy="3921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A110A-4B1A-81A0-AF68-CD217C94B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219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</p:spTree>
    <p:extLst>
      <p:ext uri="{BB962C8B-B14F-4D97-AF65-F5344CB8AC3E}">
        <p14:creationId xmlns:p14="http://schemas.microsoft.com/office/powerpoint/2010/main" val="18082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2E391-7D62-4A53-E0EC-45917B60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425" y="2071336"/>
            <a:ext cx="3819600" cy="4001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C790A-F8AB-82CA-6457-0918ECD5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183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DFD657-3BB8-7929-2E52-26A121F29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130" y="2071336"/>
            <a:ext cx="3819600" cy="3991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D1F7C7-D57A-FC14-ACA3-123C6CC5DE00}"/>
              </a:ext>
            </a:extLst>
          </p:cNvPr>
          <p:cNvSpPr txBox="1"/>
          <p:nvPr/>
        </p:nvSpPr>
        <p:spPr>
          <a:xfrm>
            <a:off x="8324676" y="5841539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E636-656F-71B7-0B42-76C446861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778" y="6259986"/>
            <a:ext cx="3819600" cy="2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22143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8EF359-76C9-08D6-C957-11FEEC0D2162}"/>
              </a:ext>
            </a:extLst>
          </p:cNvPr>
          <p:cNvSpPr txBox="1"/>
          <p:nvPr/>
        </p:nvSpPr>
        <p:spPr>
          <a:xfrm>
            <a:off x="865495" y="5534560"/>
            <a:ext cx="9231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advanced methods combine the two and add other refinements*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Ridders’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Brent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F680E-61E0-D7A9-CD87-3CC277A6EFA4}"/>
              </a:ext>
            </a:extLst>
          </p:cNvPr>
          <p:cNvSpPr txBox="1"/>
          <p:nvPr/>
        </p:nvSpPr>
        <p:spPr>
          <a:xfrm>
            <a:off x="2788690" y="6467291"/>
            <a:ext cx="6105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see chapters 9.2, 9.3 of </a:t>
            </a:r>
            <a:r>
              <a:rPr lang="en-US" sz="1400" i="1" dirty="0">
                <a:latin typeface="+mj-lt"/>
              </a:rPr>
              <a:t>Numerical Recipes Third Edition </a:t>
            </a:r>
            <a:r>
              <a:rPr lang="en-US" sz="1400" dirty="0">
                <a:latin typeface="+mj-lt"/>
              </a:rPr>
              <a:t>by W.H. Press et al.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F45C9-8BB1-03F0-CC56-6D04AB19FB20}"/>
              </a:ext>
            </a:extLst>
          </p:cNvPr>
          <p:cNvSpPr txBox="1"/>
          <p:nvPr/>
        </p:nvSpPr>
        <p:spPr>
          <a:xfrm>
            <a:off x="6810029" y="591401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 project idea(?)</a:t>
            </a: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04F8078C-69E6-3EBE-D67B-53ACF538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3" y="1898348"/>
            <a:ext cx="4725655" cy="3544241"/>
          </a:xfrm>
          <a:prstGeom prst="rect">
            <a:avLst/>
          </a:prstGeom>
        </p:spPr>
      </p:pic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5DCFC752-2452-1260-681B-C05275CC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62" y="1905348"/>
            <a:ext cx="4802628" cy="36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3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782404" y="1149428"/>
            <a:ext cx="10863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same as false position, except the interval </a:t>
            </a:r>
            <a:r>
              <a:rPr lang="en-US" sz="2200" i="1" kern="150" dirty="0">
                <a:solidFill>
                  <a:srgbClr val="0808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not bracket the root</a:t>
            </a:r>
            <a:endParaRPr lang="en-US" sz="2200" b="1" i="1" kern="150" dirty="0">
              <a:solidFill>
                <a:srgbClr val="0808FF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Always uses the last two points, no branching (if-statement) involved in the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630750"/>
            <a:ext cx="112680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Typically, “</a:t>
            </a:r>
            <a:r>
              <a:rPr lang="en-US" sz="2000" kern="15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superlinear</a:t>
            </a: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 convergence occurs when the algorithm is effective.
However, it can still be slower than bisection or may not converge at all (e.g., the secant method may be parallel to the x-axis).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57" y="1991974"/>
            <a:ext cx="4717377" cy="366112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8271170-F6D4-5D54-EDFB-CF3E0195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4" y="1991974"/>
            <a:ext cx="4717378" cy="3661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CBE86-3C23-63B4-9645-4199F58C9A1F}"/>
              </a:ext>
            </a:extLst>
          </p:cNvPr>
          <p:cNvSpPr txBox="1"/>
          <p:nvPr/>
        </p:nvSpPr>
        <p:spPr>
          <a:xfrm>
            <a:off x="5961797" y="3360874"/>
            <a:ext cx="55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70754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E96716-8E97-FFBF-E567-20FC168F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6" y="6135469"/>
            <a:ext cx="6739200" cy="38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E628F15-FB94-E4F1-F497-AB3CACF50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15" y="1325605"/>
            <a:ext cx="6745041" cy="454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2627E5-69DC-5297-7DD2-D8A4CE449F7B}"/>
                  </a:ext>
                </a:extLst>
              </p:cNvPr>
              <p:cNvSpPr txBox="1"/>
              <p:nvPr/>
            </p:nvSpPr>
            <p:spPr>
              <a:xfrm>
                <a:off x="7949748" y="5704582"/>
                <a:ext cx="42422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sz="2200" dirty="0"/>
                  <a:t> (</a:t>
                </a:r>
                <a:r>
                  <a:rPr lang="en-US" sz="2200" dirty="0" err="1"/>
                  <a:t>superlinear</a:t>
                </a:r>
                <a:r>
                  <a:rPr lang="en-US" sz="22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2627E5-69DC-5297-7DD2-D8A4CE449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748" y="5704582"/>
                <a:ext cx="4242252" cy="430887"/>
              </a:xfrm>
              <a:prstGeom prst="rect">
                <a:avLst/>
              </a:prstGeom>
              <a:blipFill>
                <a:blip r:embed="rId7"/>
                <a:stretch>
                  <a:fillRect l="-1488" t="-11765" r="-59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92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19208752-C51D-F73F-C4A6-E84F23D8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83" y="1599754"/>
            <a:ext cx="6292631" cy="47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4A28D-B76B-9A91-9AAB-7B7A7142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12" y="2062979"/>
            <a:ext cx="2946573" cy="2463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4F19CE-0E6E-38A3-475B-96AE390F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929" y="2062979"/>
            <a:ext cx="2948866" cy="2304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541357" y="5669543"/>
            <a:ext cx="107662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secant method is not assured to converge since it does not bracket the root. </a:t>
            </a: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this particular example, it eventually succeeded after initially diverging.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D58D406B-3831-54F1-5732-E8BB31BE1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243" y="1690501"/>
            <a:ext cx="5051624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9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F2BA5C24-4DBF-F94F-C61F-6DAEBEC1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18148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method: Choice of interval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370542" y="1525561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Choose the initial interval as (1,3) instead of (0,3)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07061-7221-1F7F-311A-133C195E9E4D}"/>
              </a:ext>
            </a:extLst>
          </p:cNvPr>
          <p:cNvSpPr txBox="1"/>
          <p:nvPr/>
        </p:nvSpPr>
        <p:spPr>
          <a:xfrm>
            <a:off x="369624" y="6251847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If possible, select the initial interval as close as possible to the root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5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8C4CE-E0B7-8500-0538-39D6D705150A}"/>
              </a:ext>
            </a:extLst>
          </p:cNvPr>
          <p:cNvSpPr txBox="1"/>
          <p:nvPr/>
        </p:nvSpPr>
        <p:spPr>
          <a:xfrm>
            <a:off x="823412" y="5871950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406197"/>
            <a:ext cx="80203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Suppose we have an equation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 = 0</a:t>
            </a:r>
          </a:p>
          <a:p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can evaluate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but we do not know how to solve it for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FE55A-6407-CF71-B137-256529516942}"/>
              </a:ext>
            </a:extLst>
          </p:cNvPr>
          <p:cNvSpPr txBox="1"/>
          <p:nvPr/>
        </p:nvSpPr>
        <p:spPr>
          <a:xfrm>
            <a:off x="2547581" y="5871950"/>
            <a:ext cx="964441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Chapter 6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effectLst/>
              <a:latin typeface="+mj-lt"/>
              <a:ea typeface="DejaVu Sans"/>
            </a:endParaRPr>
          </a:p>
          <a:p>
            <a:r>
              <a:rPr lang="en-US" sz="2000" dirty="0">
                <a:latin typeface="+mj-lt"/>
              </a:rPr>
              <a:t>Chapter 9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1" y="2755304"/>
            <a:ext cx="886194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Roots of high-order polynomials (physics example: Lagrange L</a:t>
            </a:r>
            <a:r>
              <a:rPr lang="en-US" sz="2200" baseline="-25000" dirty="0">
                <a:latin typeface="+mj-lt"/>
              </a:rPr>
              <a:t>1</a:t>
            </a:r>
            <a:r>
              <a:rPr lang="en-US" sz="2200" dirty="0">
                <a:latin typeface="+mj-lt"/>
              </a:rPr>
              <a:t> point)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Transcendental equations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e.g. magnetization equation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CA8D311-AD8E-8588-266C-AFB1CDF9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111" y="4652874"/>
            <a:ext cx="1751778" cy="56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686869" y="1215598"/>
            <a:ext cx="108636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Newton-Raphson method: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 (uses only the current estimate to get the next 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Requires the evaluation of the derivative (tangent)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Not always available or easy to compute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686869" y="276890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Idea: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Assume that a given point x is close to the root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x*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f(x*) = 0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7EA36-750F-7203-2A58-42B8F49E8371}"/>
              </a:ext>
            </a:extLst>
          </p:cNvPr>
          <p:cNvSpPr txBox="1"/>
          <p:nvPr/>
        </p:nvSpPr>
        <p:spPr>
          <a:xfrm>
            <a:off x="686868" y="3279206"/>
            <a:ext cx="2906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Then (Taylor theorem)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772A4-E69F-D38F-440F-04EC55F7FE54}"/>
              </a:ext>
            </a:extLst>
          </p:cNvPr>
          <p:cNvSpPr txBox="1"/>
          <p:nvPr/>
        </p:nvSpPr>
        <p:spPr>
          <a:xfrm>
            <a:off x="686869" y="4060693"/>
            <a:ext cx="3684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and since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f(x*) = 0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have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522153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procedure: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64B2-60DF-36E6-02C9-66C8717EF0ED}"/>
              </a:ext>
            </a:extLst>
          </p:cNvPr>
          <p:cNvSpPr txBox="1"/>
          <p:nvPr/>
        </p:nvSpPr>
        <p:spPr>
          <a:xfrm>
            <a:off x="686868" y="6297879"/>
            <a:ext cx="403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starting from an initial guess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D3D6E-CED2-160A-6EE6-FEB75A4D6DA0}"/>
                  </a:ext>
                </a:extLst>
              </p:cNvPr>
              <p:cNvSpPr txBox="1"/>
              <p:nvPr/>
            </p:nvSpPr>
            <p:spPr>
              <a:xfrm>
                <a:off x="4580392" y="3710093"/>
                <a:ext cx="303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D3D6E-CED2-160A-6EE6-FEB75A4D6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92" y="3710093"/>
                <a:ext cx="3031214" cy="276999"/>
              </a:xfrm>
              <a:prstGeom prst="rect">
                <a:avLst/>
              </a:prstGeom>
              <a:blipFill>
                <a:blip r:embed="rId2"/>
                <a:stretch>
                  <a:fillRect l="-1667" t="-4545" r="-166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C2BABA-4153-81D4-1E9F-50B1737BDD3A}"/>
                  </a:ext>
                </a:extLst>
              </p:cNvPr>
              <p:cNvSpPr txBox="1"/>
              <p:nvPr/>
            </p:nvSpPr>
            <p:spPr>
              <a:xfrm>
                <a:off x="5337330" y="4538016"/>
                <a:ext cx="151733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C2BABA-4153-81D4-1E9F-50B1737BD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30" y="4538016"/>
                <a:ext cx="1517338" cy="576761"/>
              </a:xfrm>
              <a:prstGeom prst="rect">
                <a:avLst/>
              </a:prstGeom>
              <a:blipFill>
                <a:blip r:embed="rId3"/>
                <a:stretch>
                  <a:fillRect l="-833" t="-4348" r="-4167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18AEE-D919-3CB9-41F7-4DD7DE377A63}"/>
                  </a:ext>
                </a:extLst>
              </p:cNvPr>
              <p:cNvSpPr txBox="1"/>
              <p:nvPr/>
            </p:nvSpPr>
            <p:spPr>
              <a:xfrm>
                <a:off x="5097167" y="5642402"/>
                <a:ext cx="199766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18AEE-D919-3CB9-41F7-4DD7DE377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7" y="5642402"/>
                <a:ext cx="1997663" cy="576761"/>
              </a:xfrm>
              <a:prstGeom prst="rect">
                <a:avLst/>
              </a:prstGeom>
              <a:blipFill>
                <a:blip r:embed="rId4"/>
                <a:stretch>
                  <a:fillRect t="-4348" r="-316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6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171F7EC-CBB4-B326-EFBD-3D2D8DB2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06" y="1936318"/>
            <a:ext cx="4840387" cy="3756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BC353-3D08-0C72-6F09-091ACF0FF14B}"/>
                  </a:ext>
                </a:extLst>
              </p:cNvPr>
              <p:cNvSpPr txBox="1"/>
              <p:nvPr/>
            </p:nvSpPr>
            <p:spPr>
              <a:xfrm>
                <a:off x="782404" y="5914970"/>
                <a:ext cx="1103905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“Quadratic” convergence when works</a:t>
                </a:r>
              </a:p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However, when we are close to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’ = 0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we have a problem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BC353-3D08-0C72-6F09-091ACF0FF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5914970"/>
                <a:ext cx="11039055" cy="769441"/>
              </a:xfrm>
              <a:prstGeom prst="rect">
                <a:avLst/>
              </a:prstGeom>
              <a:blipFill>
                <a:blip r:embed="rId3"/>
                <a:stretch>
                  <a:fillRect l="-690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BF8BA-7A15-054C-3B3F-B189E2F9D558}"/>
                  </a:ext>
                </a:extLst>
              </p:cNvPr>
              <p:cNvSpPr txBox="1"/>
              <p:nvPr/>
            </p:nvSpPr>
            <p:spPr>
              <a:xfrm>
                <a:off x="5097167" y="1137501"/>
                <a:ext cx="199766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BF8BA-7A15-054C-3B3F-B189E2F9D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7" y="1137501"/>
                <a:ext cx="1997663" cy="576761"/>
              </a:xfrm>
              <a:prstGeom prst="rect">
                <a:avLst/>
              </a:prstGeom>
              <a:blipFill>
                <a:blip r:embed="rId4"/>
                <a:stretch>
                  <a:fillRect t="-4348" r="-316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4AF59-72BC-C21B-14B7-A0EE8B599180}"/>
                  </a:ext>
                </a:extLst>
              </p:cNvPr>
              <p:cNvSpPr txBox="1"/>
              <p:nvPr/>
            </p:nvSpPr>
            <p:spPr>
              <a:xfrm>
                <a:off x="7902514" y="5853644"/>
                <a:ext cx="3798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/>
                  <a:t> (quadratic)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4AF59-72BC-C21B-14B7-A0EE8B599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14" y="5853644"/>
                <a:ext cx="3798027" cy="430887"/>
              </a:xfrm>
              <a:prstGeom prst="rect">
                <a:avLst/>
              </a:prstGeom>
              <a:blipFill>
                <a:blip r:embed="rId5"/>
                <a:stretch>
                  <a:fillRect l="-2000" t="-8571" r="-1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87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52821-6F1D-15C7-0F0F-01F4D809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74" y="5938370"/>
            <a:ext cx="5332007" cy="394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315889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BEB01-F4E0-13F5-63C8-802035340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10" y="1627785"/>
            <a:ext cx="7028160" cy="40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F8CC1AAC-CE3E-8BF4-79DE-B6638F3C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599754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B1C0E5-D839-D9D9-C7C8-D0C8D8CB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CF12C9B-4C6C-3D68-F537-66A92632C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6" y="1252363"/>
            <a:ext cx="1776486" cy="256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6FC3E-0DF4-C6CD-63A9-0D6CAA4394F2}"/>
                  </a:ext>
                </a:extLst>
              </p:cNvPr>
              <p:cNvSpPr txBox="1"/>
              <p:nvPr/>
            </p:nvSpPr>
            <p:spPr>
              <a:xfrm>
                <a:off x="689210" y="6268195"/>
                <a:ext cx="92494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Similar issue as with the secant method; the reason: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200" dirty="0"/>
                  <a:t> at x = 0.577…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6FC3E-0DF4-C6CD-63A9-0D6CAA439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10" y="6268195"/>
                <a:ext cx="9249447" cy="430887"/>
              </a:xfrm>
              <a:prstGeom prst="rect">
                <a:avLst/>
              </a:prstGeom>
              <a:blipFill>
                <a:blip r:embed="rId5"/>
                <a:stretch>
                  <a:fillRect l="-82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148A6782-358F-245A-C8A0-EB36C3267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9" y="15301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6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/>
              <p:nvPr/>
            </p:nvSpPr>
            <p:spPr>
              <a:xfrm>
                <a:off x="680111" y="1177686"/>
                <a:ext cx="94738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Try finding the root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200" dirty="0"/>
                  <a:t> with an initial guess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1177686"/>
                <a:ext cx="9473821" cy="430887"/>
              </a:xfrm>
              <a:prstGeom prst="rect">
                <a:avLst/>
              </a:prstGeom>
              <a:blipFill>
                <a:blip r:embed="rId2"/>
                <a:stretch>
                  <a:fillRect l="-80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/>
              <p:nvPr/>
            </p:nvSpPr>
            <p:spPr>
              <a:xfrm>
                <a:off x="680111" y="1953023"/>
                <a:ext cx="44309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Iteration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=2,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1953023"/>
                <a:ext cx="4430973" cy="430887"/>
              </a:xfrm>
              <a:prstGeom prst="rect">
                <a:avLst/>
              </a:prstGeom>
              <a:blipFill>
                <a:blip r:embed="rId3"/>
                <a:stretch>
                  <a:fillRect l="-1714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/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blipFill>
                <a:blip r:embed="rId4"/>
                <a:stretch>
                  <a:fillRect l="-2681" t="-2740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/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Iteration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blipFill>
                <a:blip r:embed="rId5"/>
                <a:stretch>
                  <a:fillRect l="-1899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/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blipFill>
                <a:blip r:embed="rId6"/>
                <a:stretch>
                  <a:fillRect l="-2681" t="-2778" b="-18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C7BA3CF-2ABA-F52D-0048-1E6B4FDBA1DC}"/>
              </a:ext>
            </a:extLst>
          </p:cNvPr>
          <p:cNvSpPr txBox="1"/>
          <p:nvPr/>
        </p:nvSpPr>
        <p:spPr>
          <a:xfrm>
            <a:off x="2872853" y="4822739"/>
            <a:ext cx="260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are back to </a:t>
            </a:r>
            <a:r>
              <a:rPr lang="en-US" sz="2000" i="1" dirty="0"/>
              <a:t>x</a:t>
            </a:r>
            <a:r>
              <a:rPr lang="en-US" sz="2000" i="1" baseline="-25000" dirty="0"/>
              <a:t>0</a:t>
            </a:r>
            <a:r>
              <a:rPr lang="en-US" sz="20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75F565-4583-C9C7-7CF2-1D8F11C94028}"/>
                  </a:ext>
                </a:extLst>
              </p:cNvPr>
              <p:cNvSpPr txBox="1"/>
              <p:nvPr/>
            </p:nvSpPr>
            <p:spPr>
              <a:xfrm>
                <a:off x="680111" y="6268080"/>
                <a:ext cx="90962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main issue is, again, we have points with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sz="2200" dirty="0"/>
                  <a:t>in the neighborhood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75F565-4583-C9C7-7CF2-1D8F11C9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6268080"/>
                <a:ext cx="9096235" cy="430887"/>
              </a:xfrm>
              <a:prstGeom prst="rect">
                <a:avLst/>
              </a:prstGeom>
              <a:blipFill>
                <a:blip r:embed="rId8"/>
                <a:stretch>
                  <a:fillRect l="-837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6DCAB5-7001-0D54-D62F-27ACA2A1D3E6}"/>
              </a:ext>
            </a:extLst>
          </p:cNvPr>
          <p:cNvCxnSpPr>
            <a:cxnSpLocks/>
          </p:cNvCxnSpPr>
          <p:nvPr/>
        </p:nvCxnSpPr>
        <p:spPr>
          <a:xfrm>
            <a:off x="8680361" y="1594129"/>
            <a:ext cx="8371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AC0E7A40-10CC-A757-9357-3C87BC1B7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300" y="1652063"/>
            <a:ext cx="5954159" cy="44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0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  <p:bldP spid="1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686869" y="1215598"/>
                <a:ext cx="10863686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Cast the equation f(x) = 0 in a form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example 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but this choice is not unique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root is approximated by an iterative procedure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69" y="1215598"/>
                <a:ext cx="10863686" cy="2123658"/>
              </a:xfrm>
              <a:prstGeom prst="rect">
                <a:avLst/>
              </a:prstGeom>
              <a:blipFill>
                <a:blip r:embed="rId2"/>
                <a:stretch>
                  <a:fillRect l="-701" t="-1775" b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4341514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Convergence criterion: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8DF691-4EC6-5267-6E23-3037C6C11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673" y="3729111"/>
            <a:ext cx="1871832" cy="3546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74D132A-09FA-F057-FE86-10E96B172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732" y="1844771"/>
            <a:ext cx="1200690" cy="3225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FDE1257-7B21-B5DC-3652-45A24F31E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5500" y="4948428"/>
            <a:ext cx="3041000" cy="2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A8C3-1225-C273-74B9-A3418228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36" y="1472022"/>
            <a:ext cx="8889527" cy="43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5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77E9C3-1B46-67FD-7DC9-FE12B863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185" y="1528930"/>
            <a:ext cx="1945415" cy="225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AB3F05-89FA-9F4C-8178-968F3AE50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573" y="1528930"/>
            <a:ext cx="1570154" cy="22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C4BF84-89C8-65EF-D81A-22B32B52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4483" y="1528930"/>
            <a:ext cx="1614848" cy="254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=0.5 we have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blipFill>
                <a:blip r:embed="rId8"/>
                <a:stretch>
                  <a:fillRect l="-2080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D10CCCE-CA55-7FD3-AE23-2F084AFAA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0351" y="2916193"/>
            <a:ext cx="6756752" cy="3100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439003" y="6251847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 as fast as Newton-Raphson but does not require evaluation of the derivative</a:t>
            </a:r>
          </a:p>
        </p:txBody>
      </p:sp>
    </p:spTree>
    <p:extLst>
      <p:ext uri="{BB962C8B-B14F-4D97-AF65-F5344CB8AC3E}">
        <p14:creationId xmlns:p14="http://schemas.microsoft.com/office/powerpoint/2010/main" val="2275036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=0 </a:t>
                </a:r>
                <a:r>
                  <a:rPr lang="en-US" sz="2200" dirty="0"/>
                  <a:t>we have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blipFill>
                <a:blip r:embed="rId2"/>
                <a:stretch>
                  <a:fillRect l="-1993" t="-1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825467" y="5483453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Divergent!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B8D012-063E-B5E8-4818-92ED2A48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116" y="1513439"/>
            <a:ext cx="1776486" cy="2560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79DEED-1754-FCE0-BE90-EF444E8B2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612" y="1497474"/>
            <a:ext cx="1440000" cy="28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80B67A5-F2D9-D0DF-62EF-906A0302E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9691" y="1544815"/>
            <a:ext cx="1512000" cy="2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6A1C7-0439-AD3C-A1FA-9CE81F323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571" y="2967681"/>
            <a:ext cx="10140858" cy="23455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3437B9-F640-B6A4-C0CF-3FC929B745E8}"/>
              </a:ext>
            </a:extLst>
          </p:cNvPr>
          <p:cNvSpPr txBox="1"/>
          <p:nvPr/>
        </p:nvSpPr>
        <p:spPr>
          <a:xfrm>
            <a:off x="825467" y="5959841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Reason: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B79EE34-3C85-24FC-4D03-474A3E606C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8982" y="6048216"/>
            <a:ext cx="1252404" cy="276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/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violated [try to come up with a better choice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?]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blipFill>
                <a:blip r:embed="rId12"/>
                <a:stretch>
                  <a:fillRect l="-791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44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Root-finding techniques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8020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Numerical root-finding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process to determine the root(s) of non-linear equation(s) to desired accuracy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2" y="2111948"/>
            <a:ext cx="7006943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Two-point (bracketing)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Bisection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False position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Local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Secant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Newton-Raphson method (using the derivative)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Relaxation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Multi-dimensional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</a:rPr>
              <a:t>Broyden</a:t>
            </a:r>
            <a:r>
              <a:rPr lang="en-US" sz="2200" dirty="0">
                <a:latin typeface="+mj-lt"/>
              </a:rPr>
              <a:t> method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6A3A303-BAAA-7A00-5A0E-88407D88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84" y="1517648"/>
            <a:ext cx="1906148" cy="22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4DDEA98-1585-B3B0-A1E2-25DB7C9AC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584" y="4387604"/>
            <a:ext cx="3264747" cy="188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DEDC3-4108-1FF2-A098-FD0DA7059BC6}"/>
              </a:ext>
            </a:extLst>
          </p:cNvPr>
          <p:cNvSpPr txBox="1"/>
          <p:nvPr/>
        </p:nvSpPr>
        <p:spPr>
          <a:xfrm>
            <a:off x="9815433" y="378595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Wikipedia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7CD3E-35A4-A1CC-1B0B-27DE2017A4FB}"/>
              </a:ext>
            </a:extLst>
          </p:cNvPr>
          <p:cNvSpPr txBox="1"/>
          <p:nvPr/>
        </p:nvSpPr>
        <p:spPr>
          <a:xfrm>
            <a:off x="9815432" y="616722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Wikipedia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56F1-75D6-BDD9-FB55-84F3553E1685}"/>
              </a:ext>
            </a:extLst>
          </p:cNvPr>
          <p:cNvSpPr txBox="1"/>
          <p:nvPr/>
        </p:nvSpPr>
        <p:spPr>
          <a:xfrm>
            <a:off x="5379541" y="3005969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involves branching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76ABA-5A7C-C570-66BD-923C03BC22FB}"/>
              </a:ext>
            </a:extLst>
          </p:cNvPr>
          <p:cNvSpPr txBox="1"/>
          <p:nvPr/>
        </p:nvSpPr>
        <p:spPr>
          <a:xfrm>
            <a:off x="5379540" y="4063168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no branching</a:t>
            </a:r>
          </a:p>
        </p:txBody>
      </p:sp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90C17D-8690-AF80-81F9-4FD44811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62" y="1224886"/>
            <a:ext cx="3240000" cy="243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7008211-1311-F5FF-0AED-9A93F060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70" y="1224886"/>
            <a:ext cx="3240000" cy="243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0F75D8B-ED1D-434D-16F4-1FF0DB06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770" y="3937545"/>
            <a:ext cx="3240000" cy="243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7C0E6371-60F7-13E5-9648-FCAF6AEB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062" y="3879541"/>
            <a:ext cx="324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98DD9-E704-47BB-3F4F-2DDFFFBDACA4}"/>
              </a:ext>
            </a:extLst>
          </p:cNvPr>
          <p:cNvSpPr txBox="1"/>
          <p:nvPr/>
        </p:nvSpPr>
        <p:spPr>
          <a:xfrm>
            <a:off x="730100" y="1747254"/>
            <a:ext cx="596407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Bisection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 with a fixed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A4626-925E-636F-D393-D2DD5BC0A87F}"/>
              </a:ext>
            </a:extLst>
          </p:cNvPr>
          <p:cNvSpPr txBox="1"/>
          <p:nvPr/>
        </p:nvSpPr>
        <p:spPr>
          <a:xfrm>
            <a:off x="6435698" y="1703057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False position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be faster than bisection but not always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BAEB5-04B0-EEF6-9655-7339E51921B6}"/>
              </a:ext>
            </a:extLst>
          </p:cNvPr>
          <p:cNvSpPr txBox="1"/>
          <p:nvPr/>
        </p:nvSpPr>
        <p:spPr>
          <a:xfrm>
            <a:off x="730101" y="3409814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 faster than bisection/false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May not always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need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97B75-DF5E-74EC-7D1B-0B68B8CDB558}"/>
                  </a:ext>
                </a:extLst>
              </p:cNvPr>
              <p:cNvSpPr txBox="1"/>
              <p:nvPr/>
            </p:nvSpPr>
            <p:spPr>
              <a:xfrm>
                <a:off x="6435698" y="3429000"/>
                <a:ext cx="4556219" cy="1969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Newton-Raphson method: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Very fast when converges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Can be sensitive to initial guess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May not converge if </a:t>
                </a:r>
                <a14:m>
                  <m:oMath xmlns:m="http://schemas.openxmlformats.org/officeDocument/2006/math"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b="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endParaRPr lang="en-US" sz="20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Requires evaluation of the derivative at each step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97B75-DF5E-74EC-7D1B-0B68B8CD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98" y="3429000"/>
                <a:ext cx="4556219" cy="1969770"/>
              </a:xfrm>
              <a:prstGeom prst="rect">
                <a:avLst/>
              </a:prstGeom>
              <a:blipFill>
                <a:blip r:embed="rId2"/>
                <a:stretch>
                  <a:fillRect l="-1667" t="-2564" r="-2222" b="-4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6F229E5-E509-5CA4-26E3-C119488000F4}"/>
              </a:ext>
            </a:extLst>
          </p:cNvPr>
          <p:cNvSpPr txBox="1"/>
          <p:nvPr/>
        </p:nvSpPr>
        <p:spPr>
          <a:xfrm>
            <a:off x="730101" y="5283310"/>
            <a:ext cx="493623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Relaxation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Simple to implement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require derivative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does not converge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04B98-66B2-FEB0-591F-AB9E4B700570}"/>
              </a:ext>
            </a:extLst>
          </p:cNvPr>
          <p:cNvSpPr txBox="1"/>
          <p:nvPr/>
        </p:nvSpPr>
        <p:spPr>
          <a:xfrm>
            <a:off x="750556" y="1210145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Bracketing methods</a:t>
            </a:r>
            <a:endParaRPr lang="en-US" sz="2200" b="1" i="1" kern="150" dirty="0">
              <a:solidFill>
                <a:schemeClr val="accent4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83A81-1152-09AA-CE05-B8DB103E1545}"/>
              </a:ext>
            </a:extLst>
          </p:cNvPr>
          <p:cNvSpPr txBox="1"/>
          <p:nvPr/>
        </p:nvSpPr>
        <p:spPr>
          <a:xfrm>
            <a:off x="750556" y="301339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</a:t>
            </a:r>
            <a:endParaRPr lang="en-US" sz="2200" b="1" i="1" kern="150" dirty="0">
              <a:solidFill>
                <a:schemeClr val="accent4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75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ACBF-7F6A-E008-F327-0684235E7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96AB-BDB2-5F84-FE63-F3D6A565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5281DB-0BC3-20DC-1528-A0ADEC8A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E62D5E6-621D-3037-D4B0-9D73DE067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921509"/>
                  </p:ext>
                </p:extLst>
              </p:nvPr>
            </p:nvGraphicFramePr>
            <p:xfrm>
              <a:off x="1225188" y="1571438"/>
              <a:ext cx="9741624" cy="3522418"/>
            </p:xfrm>
            <a:graphic>
              <a:graphicData uri="http://schemas.openxmlformats.org/drawingml/2006/table">
                <a:tbl>
                  <a:tblPr/>
                  <a:tblGrid>
                    <a:gridCol w="1959210">
                      <a:extLst>
                        <a:ext uri="{9D8B030D-6E8A-4147-A177-3AD203B41FA5}">
                          <a16:colId xmlns:a16="http://schemas.microsoft.com/office/drawing/2014/main" val="3002423502"/>
                        </a:ext>
                      </a:extLst>
                    </a:gridCol>
                    <a:gridCol w="2485292">
                      <a:extLst>
                        <a:ext uri="{9D8B030D-6E8A-4147-A177-3AD203B41FA5}">
                          <a16:colId xmlns:a16="http://schemas.microsoft.com/office/drawing/2014/main" val="2937767708"/>
                        </a:ext>
                      </a:extLst>
                    </a:gridCol>
                    <a:gridCol w="2376448">
                      <a:extLst>
                        <a:ext uri="{9D8B030D-6E8A-4147-A177-3AD203B41FA5}">
                          <a16:colId xmlns:a16="http://schemas.microsoft.com/office/drawing/2014/main" val="223991663"/>
                        </a:ext>
                      </a:extLst>
                    </a:gridCol>
                    <a:gridCol w="2920674">
                      <a:extLst>
                        <a:ext uri="{9D8B030D-6E8A-4147-A177-3AD203B41FA5}">
                          <a16:colId xmlns:a16="http://schemas.microsoft.com/office/drawing/2014/main" val="1913145885"/>
                        </a:ext>
                      </a:extLst>
                    </a:gridCol>
                  </a:tblGrid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Method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Convergence Rate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Requires Derivative?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Guaranteed to Converge?</a:t>
                          </a: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3336356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Bisection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</a:t>
                          </a:r>
                          <a:r>
                            <a:rPr lang="en-US" i="1" dirty="0">
                              <a:effectLst/>
                            </a:rPr>
                            <a:t>O</a:t>
                          </a:r>
                          <a:r>
                            <a:rPr lang="en-US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2359681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False Position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(but variable)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2372822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Secant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Superlinear </a:t>
                          </a:r>
                          <a:r>
                            <a:rPr lang="en-US" i="1" dirty="0">
                              <a:effectLst/>
                            </a:rPr>
                            <a:t>O</a:t>
                          </a:r>
                          <a:r>
                            <a:rPr lang="en-US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−(1+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effectLst/>
                            </a:rPr>
                            <a:t>)</a:t>
                          </a:r>
                          <a:endParaRPr lang="en-US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5346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Newton-Raphson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Quadratic 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9004243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Relaxation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Variable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31025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E62D5E6-621D-3037-D4B0-9D73DE067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921509"/>
                  </p:ext>
                </p:extLst>
              </p:nvPr>
            </p:nvGraphicFramePr>
            <p:xfrm>
              <a:off x="1225188" y="1571438"/>
              <a:ext cx="9741624" cy="3522418"/>
            </p:xfrm>
            <a:graphic>
              <a:graphicData uri="http://schemas.openxmlformats.org/drawingml/2006/table">
                <a:tbl>
                  <a:tblPr/>
                  <a:tblGrid>
                    <a:gridCol w="1959210">
                      <a:extLst>
                        <a:ext uri="{9D8B030D-6E8A-4147-A177-3AD203B41FA5}">
                          <a16:colId xmlns:a16="http://schemas.microsoft.com/office/drawing/2014/main" val="3002423502"/>
                        </a:ext>
                      </a:extLst>
                    </a:gridCol>
                    <a:gridCol w="2485292">
                      <a:extLst>
                        <a:ext uri="{9D8B030D-6E8A-4147-A177-3AD203B41FA5}">
                          <a16:colId xmlns:a16="http://schemas.microsoft.com/office/drawing/2014/main" val="2937767708"/>
                        </a:ext>
                      </a:extLst>
                    </a:gridCol>
                    <a:gridCol w="2376448">
                      <a:extLst>
                        <a:ext uri="{9D8B030D-6E8A-4147-A177-3AD203B41FA5}">
                          <a16:colId xmlns:a16="http://schemas.microsoft.com/office/drawing/2014/main" val="223991663"/>
                        </a:ext>
                      </a:extLst>
                    </a:gridCol>
                    <a:gridCol w="2920674">
                      <a:extLst>
                        <a:ext uri="{9D8B030D-6E8A-4147-A177-3AD203B41FA5}">
                          <a16:colId xmlns:a16="http://schemas.microsoft.com/office/drawing/2014/main" val="1913145885"/>
                        </a:ext>
                      </a:extLst>
                    </a:gridCol>
                  </a:tblGrid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Method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Convergence Rate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Requires Derivative?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Guaranteed to Converge?</a:t>
                          </a: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3336356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Bisection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193103" r="-213776" b="-7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2359681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False Position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(but variable)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2372822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Secant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256364" r="-213776" b="-1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5346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Newton-Raphson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356364" r="-213776" b="-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9004243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Relaxation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Variable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31025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038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Consider an equation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082247-770E-AB5D-DEA7-EBB02C1B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1" y="1878522"/>
            <a:ext cx="1945415" cy="2250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A85C87-AF1E-A579-1782-6985D018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94" y="2431097"/>
            <a:ext cx="5409810" cy="3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Bisection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brackets the root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i="1" kern="15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&amp; 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have opposite signs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the midpoint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)/2 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halve the interval bracketing the root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11" t="-915" r="-212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C25051-E050-E3A2-BB4F-B879EBBF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75" y="2214851"/>
            <a:ext cx="4385621" cy="3202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67683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error is halved at each step (“linear” convergence)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F6B44-8D28-DA62-7771-E5848A26B885}"/>
                  </a:ext>
                </a:extLst>
              </p:cNvPr>
              <p:cNvSpPr txBox="1"/>
              <p:nvPr/>
            </p:nvSpPr>
            <p:spPr>
              <a:xfrm>
                <a:off x="8077658" y="5661966"/>
                <a:ext cx="3192734" cy="543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  (linear)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F6B44-8D28-DA62-7771-E5848A26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58" y="5661966"/>
                <a:ext cx="3192734" cy="543547"/>
              </a:xfrm>
              <a:prstGeom prst="rect">
                <a:avLst/>
              </a:prstGeom>
              <a:blipFill>
                <a:blip r:embed="rId4"/>
                <a:stretch>
                  <a:fillRect l="-2778" r="-198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AA87D-6E01-11A4-4E3C-AA0BA4BD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33" y="1179632"/>
            <a:ext cx="6237292" cy="449873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33" y="2048159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B63E5-822B-630F-1A0C-EE9EF565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04" y="5885607"/>
            <a:ext cx="7591418" cy="5060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723" y="162032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how the iterations look like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2B0F5F58-0C86-ABB7-9D52-2E29A0779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38" y="1676872"/>
            <a:ext cx="6092923" cy="45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9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another example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0C098-989A-BAF9-D4E2-77764CA4145F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Let us consider another equation: 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7CF8354-33EC-F3F7-0B9B-097A719A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986" y="1374182"/>
            <a:ext cx="1776486" cy="2560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7F0FE5-5A14-602F-F3EB-AA285F51FD5C}"/>
              </a:ext>
            </a:extLst>
          </p:cNvPr>
          <p:cNvSpPr txBox="1"/>
          <p:nvPr/>
        </p:nvSpPr>
        <p:spPr>
          <a:xfrm>
            <a:off x="823411" y="6289660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35 iterations in both cases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EE2D7D33-DB81-8DE4-1621-539796BA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17661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False position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brackets the root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(same as in bisection method)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Instead of midpoint take a point where the straight line between the endpoints crosses the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 = 0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axis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11" t="-915" r="-212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108454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“Linear” convergence; typically faster than bisection, but not always (see example further)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883" y="1776482"/>
            <a:ext cx="4631010" cy="3594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C37133D-79BA-A543-13EA-D2C41E363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596" y="4211614"/>
            <a:ext cx="2475690" cy="565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5386C2-B5CF-B22E-B015-1670116DD1E9}"/>
                  </a:ext>
                </a:extLst>
              </p:cNvPr>
              <p:cNvSpPr txBox="1"/>
              <p:nvPr/>
            </p:nvSpPr>
            <p:spPr>
              <a:xfrm>
                <a:off x="8077658" y="5661966"/>
                <a:ext cx="333193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/>
                  <a:t> (linear)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5386C2-B5CF-B22E-B015-1670116D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58" y="5661966"/>
                <a:ext cx="3331938" cy="430887"/>
              </a:xfrm>
              <a:prstGeom prst="rect">
                <a:avLst/>
              </a:prstGeom>
              <a:blipFill>
                <a:blip r:embed="rId6"/>
                <a:stretch>
                  <a:fillRect l="-2662" t="-8571" r="-114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1750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</TotalTime>
  <Words>1167</Words>
  <Application>Microsoft Macintosh PowerPoint</Application>
  <PresentationFormat>Widescreen</PresentationFormat>
  <Paragraphs>202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Non-linear equations</vt:lpstr>
      <vt:lpstr>Root-finding techniques</vt:lpstr>
      <vt:lpstr>Non-linear equations</vt:lpstr>
      <vt:lpstr>Bisection method</vt:lpstr>
      <vt:lpstr>Bisection method</vt:lpstr>
      <vt:lpstr>Bisection method: how the iterations look like</vt:lpstr>
      <vt:lpstr>Bisection method: another example</vt:lpstr>
      <vt:lpstr>False position method</vt:lpstr>
      <vt:lpstr>False position method</vt:lpstr>
      <vt:lpstr>False position method</vt:lpstr>
      <vt:lpstr>False position vs bisection (to 10 decimal digits)</vt:lpstr>
      <vt:lpstr>False position vs bisection: not always clear who wins</vt:lpstr>
      <vt:lpstr>False position vs bisection: not always clear who wins</vt:lpstr>
      <vt:lpstr>Secant method</vt:lpstr>
      <vt:lpstr>Secant method</vt:lpstr>
      <vt:lpstr>Secant method</vt:lpstr>
      <vt:lpstr>Secant method</vt:lpstr>
      <vt:lpstr>Secant method: Choice of interval</vt:lpstr>
      <vt:lpstr>Newton-Raphson method</vt:lpstr>
      <vt:lpstr>Newton-Raphson method</vt:lpstr>
      <vt:lpstr>Newton-Raphson method</vt:lpstr>
      <vt:lpstr>Newton-Raphson method</vt:lpstr>
      <vt:lpstr>Newton-Raphson method: issues</vt:lpstr>
      <vt:lpstr>Newton-Raphson method: issues</vt:lpstr>
      <vt:lpstr>Relaxation method</vt:lpstr>
      <vt:lpstr>Relaxation method</vt:lpstr>
      <vt:lpstr>Relaxation method</vt:lpstr>
      <vt:lpstr>Relaxation method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1179</cp:revision>
  <cp:lastPrinted>2018-05-12T22:28:36Z</cp:lastPrinted>
  <dcterms:created xsi:type="dcterms:W3CDTF">2018-05-07T16:28:28Z</dcterms:created>
  <dcterms:modified xsi:type="dcterms:W3CDTF">2025-05-02T03:45:22Z</dcterms:modified>
</cp:coreProperties>
</file>